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1" r:id="rId35"/>
    <p:sldId id="292" r:id="rId36"/>
    <p:sldId id="295" r:id="rId37"/>
    <p:sldId id="296" r:id="rId38"/>
    <p:sldId id="299" r:id="rId39"/>
    <p:sldId id="302" r:id="rId40"/>
    <p:sldId id="312" r:id="rId41"/>
    <p:sldId id="313" r:id="rId42"/>
    <p:sldId id="314" r:id="rId43"/>
    <p:sldId id="315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А10, В2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Морфологический анализ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Местоимения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1. Личные местоимения кто? что? я, ты, он, она, оно, мы, вы, они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 Возвратное кого? себя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 Вопросительные (С их помощью задается вопрос)те же, что и местоимения что, кто, чей, какой, который, сколько, каков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4. Относительные (Служат для связи простых предложений в составе сложных)те же, что и вопросительные: что, кто, чей, какой, который, сколько, каков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Местоимения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5. Неопределенные кто? что? сколько? который? какой? нечто, некто, некоторый, несколько, сколько-то, сколько-нибудь, какой-нибудь, какой-то, какой-либо, кто-либо, кто-нибудь, кое-кто, кое-что, кое-какой, кто-то, что-то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6. Отрицательные кто? что? кого? чего? какой? чей? сколько? никто, ничто, некого, нечего, никакой, ничей, нисколько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7. Притяжательные чей? мой, твой, ваш, наш, свой, его, её, их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8. Определительные какой? весь, всякий, всяческий, иной, другой, сам, самый, каждый, любой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Местоимения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9. Указательные какой? каков? сколько? этот, тот, сей, такой, таков, столько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Предлог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Предлог не отвечает на вопросы </a:t>
            </a:r>
          </a:p>
          <a:p>
            <a:r>
              <a:rPr lang="ru-RU" b="1" dirty="0" smtClean="0"/>
              <a:t>Простые, составные, непроизводные, производные</a:t>
            </a:r>
          </a:p>
          <a:p>
            <a:r>
              <a:rPr lang="ru-RU" b="1" dirty="0" smtClean="0"/>
              <a:t>Служат для связи слов в словосочетании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Союз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Союз не отвечает на вопросы</a:t>
            </a:r>
          </a:p>
          <a:p>
            <a:r>
              <a:rPr lang="ru-RU" b="1" dirty="0" smtClean="0"/>
              <a:t>Простые, составные, сочинительные, подчинительные</a:t>
            </a:r>
          </a:p>
          <a:p>
            <a:r>
              <a:rPr lang="ru-RU" b="1" dirty="0" smtClean="0"/>
              <a:t>Служат для связи однородных членов и частей сложного предложения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Частица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Частица не отвечает на вопросы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1. Формообразующие(служат для образования условного и повелительного наклонений) да, давай, давайте, пусть, пускай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 Отрицательные не, ни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 Модальные  ли, разве, неужели, вряд ли, едва ли, именно, и, как раз, только, лишь, исключительно, почти, ведь, уж и т.п.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Как правильно определить часть речи?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1) Найти слово, от которого зависит указанное слово.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Задать вопрос к зависимому слову как к части речи.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Определить общее грамматическое значение слова.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000" b="1" dirty="0" smtClean="0"/>
              <a:t>(1)Колосс Родосский — статуя бога Гелиоса высотой 36 метров — была построена жителями города Родос в знак благодарности богу Солнца за избавление от длительной осады города. (2)Осаждающие оставили у стен огромную осадную башню, части которой купцы приобрели за 300 талантов — огромные деньги.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(3) Статуя, моментально ставшая известной на весь известный эллинам мир, была через полвека разрушена землетрясением — у статуи подломились колени, а в мире появилась поговорка «колосс на глиняных ногах». (4)Статуя тысячу лет лежала на берегу; лишь в 977 году ее продали на металлолом — покупатель еле увез остатки чуда света на 900 верблюдах. 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1. Укажите правильную морфологическую характеристику слова ПОСТРОЕНА из первого (1) предложения текста.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краткое прилагательное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краткое причастие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наречие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деепричастие совершенного вида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(</a:t>
            </a:r>
            <a:r>
              <a:rPr lang="ru-RU" sz="3600" b="1" dirty="0" smtClean="0"/>
              <a:t>1)Колосс Родосский — статуя бога Гелиоса высотой 36 метров — была построена жителями города Родос в знак благодарности богу Солнца за избавление от длительной осады города. (2)Осаждающие оставили у стен огромную осадную башню, части которой купцы приобрели за 300 талантов — огромные деньги.</a:t>
            </a:r>
            <a:endParaRPr lang="ru-RU" sz="3600" dirty="0" smtClean="0"/>
          </a:p>
          <a:p>
            <a:pPr>
              <a:buNone/>
            </a:pPr>
            <a:r>
              <a:rPr lang="ru-RU" sz="3600" b="1" dirty="0" smtClean="0"/>
              <a:t>(3) Статуя, моментально ставшая известной на весь известный эллинам мир, была через полвека разрушена землетрясением — у статуи подломились колени, а в мире появилась поговорка «колосс на глиняных ногах». (4)Статуя тысячу лет лежала на берегу; лишь в 977 году ее продали на металлолом — покупатель еле увез остатки чуда света на 900 верблюдах. </a:t>
            </a:r>
            <a:endParaRPr lang="ru-RU" sz="3600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5100" b="1" dirty="0" smtClean="0"/>
              <a:t>2. Укажите правильную морфологическую характеристику слова СТАВШАЯ из третьего (3) предложения текста:</a:t>
            </a:r>
            <a:endParaRPr lang="ru-RU" sz="5100" dirty="0" smtClean="0"/>
          </a:p>
          <a:p>
            <a:pPr>
              <a:buNone/>
            </a:pPr>
            <a:r>
              <a:rPr lang="ru-RU" sz="5100" b="1" dirty="0" smtClean="0"/>
              <a:t>1) прилагательное</a:t>
            </a:r>
            <a:endParaRPr lang="ru-RU" sz="5100" dirty="0" smtClean="0"/>
          </a:p>
          <a:p>
            <a:pPr>
              <a:buNone/>
            </a:pPr>
            <a:r>
              <a:rPr lang="ru-RU" sz="5100" b="1" dirty="0" smtClean="0"/>
              <a:t>2) действительное причастие</a:t>
            </a:r>
            <a:endParaRPr lang="ru-RU" sz="5100" dirty="0" smtClean="0"/>
          </a:p>
          <a:p>
            <a:pPr>
              <a:buNone/>
            </a:pPr>
            <a:r>
              <a:rPr lang="ru-RU" sz="5100" b="1" dirty="0" smtClean="0"/>
              <a:t>3) страдательное причастие</a:t>
            </a:r>
            <a:endParaRPr lang="ru-RU" sz="5100" dirty="0" smtClean="0"/>
          </a:p>
          <a:p>
            <a:pPr>
              <a:buNone/>
            </a:pPr>
            <a:r>
              <a:rPr lang="ru-RU" sz="5100" b="1" dirty="0" smtClean="0"/>
              <a:t>4) деепричастие совершенного вида</a:t>
            </a:r>
            <a:endParaRPr lang="ru-RU" sz="51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(3) Статуя, моментально ставшая известной на весь известный эллинам мир, была через полвека разрушена землетрясением — у статуи подломились колени, а в мире появилась поговорка «колосс на глиняных ногах». (4)Статуя тысячу лет лежала на берегу; лишь в 977 году ее продали на металлолом — покупатель еле увез остатки чуда света на 900 верблюдах. </a:t>
            </a:r>
            <a:endParaRPr lang="ru-RU" sz="1800" dirty="0" smtClean="0"/>
          </a:p>
          <a:p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3. Укажите правильную морфологическую характеристику слова МОМЕНТАЛЬНО из третьего (3) предложения текста: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краткое прилагательное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краткое причастие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страдательное причастие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наречие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Задание: Укажите правильную морфологическую характеристику слова (указано) из предложения (указано) текста.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Аналитический отчёт ФИПИ: «Чаще всего неверно квалифицируются как части речи отглагольные прилагательные, производные служебные слова, не различаются причастия и деепричастия, прилагательные и наречия, причастия и прилагательные. Значительную трудность представляет узнавание краткой формы прилагательного, форм степеней сравнения, местоимений того или иного разряда. Слабо усвоено такое важное для развития речевых умений понятие, как переходность глагола…»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(1)Колосс Родосский — статуя бога Гелиоса высотой 36 метров — была построена жителями города Родос в знак благодарности богу Солнца за избавление от длительной осады города. (2)Осаждающие оставили у стен огромную осадную башню, части которой купцы приобрели за 300 талантов — огромные деньги.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(3) Статуя, моментально ставшая известной на весь известный эллинам мир, была через полвека разрушена землетрясением — у статуи подломились колени, а в мире появилась поговорка «колосс на глиняных ногах». (4)Статуя тысячу лет лежала на берегу; лишь в 977 году ее продали на металлолом — покупатель еле увез остатки чуда света на 900 верблюдах.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4</a:t>
            </a:r>
            <a:r>
              <a:rPr lang="ru-RU" sz="4500" b="1" dirty="0" smtClean="0"/>
              <a:t>. Укажите правильную морфологическую характеристику слова ВЕСЬ из третьего (3) предложения текста: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1) частица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2) производный предлог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3) местоимение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4) наречие</a:t>
            </a:r>
            <a:endParaRPr lang="ru-RU" sz="4500" dirty="0" smtClean="0"/>
          </a:p>
          <a:p>
            <a:pPr>
              <a:buNone/>
            </a:pPr>
            <a:endParaRPr lang="ru-RU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(1)Колосс Родосский — статуя бога Гелиоса высотой 36 метров — была построена жителями города Родос в знак благодарности богу Солнца за избавление от длительной осады города. (2)Осаждающие оставили у стен огромную осадную башню, части которой купцы приобрели за 300 талантов — огромные деньги.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(3) Статуя, моментально ставшая известной на весь известный эллинам мир, была через полвека разрушена землетрясением — у статуи подломились колени, а в мире появилась поговорка «колосс на глиняных ногах». (4)Статуя тысячу лет лежала на берегу; лишь в 977 году ее продали на металлолом — покупатель еле увез остатки чуда света на 900 верблюдах.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500" b="1" dirty="0" smtClean="0"/>
              <a:t>5. Укажите правильную морфологическую характеристику слова ЛИШЬ из четвертого (4) предложения текста: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1) наречие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2) местоимение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3) глагол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4) частица</a:t>
            </a:r>
            <a:endParaRPr lang="ru-RU" sz="45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Отличие отглагольных прилагательных от причастий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Прилагательные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1. Заменяются синонимами: потрясающее (невероятное) сообщение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 Не могут иметь зависимых слов.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 Указывают на постоянный признак предмета: надутый вид, надтреснутый голос, сплюснутый нос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Причастия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1. Имеют или могут иметь зависимые слова: потрясшее всех сообщение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 Обозначают признак предмета по действию (завершенному или незавершенному): уехавший поезд, пляшущая девочка.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Укажите предложение, в котором выделенное слово является причастием.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1. </a:t>
            </a:r>
            <a:r>
              <a:rPr lang="ru-RU" b="1" i="1" u="sng" dirty="0" smtClean="0"/>
              <a:t>Присутствующие</a:t>
            </a:r>
            <a:r>
              <a:rPr lang="ru-RU" b="1" dirty="0" smtClean="0"/>
              <a:t> были восхищены выступлением гимнастов.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 </a:t>
            </a:r>
            <a:r>
              <a:rPr lang="ru-RU" b="1" i="1" u="sng" dirty="0" smtClean="0"/>
              <a:t>Вызывающий </a:t>
            </a:r>
            <a:r>
              <a:rPr lang="ru-RU" b="1" dirty="0" smtClean="0"/>
              <a:t>вид юноши и его развязное поведение раздражали хозяев дома и гостей.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 </a:t>
            </a:r>
            <a:r>
              <a:rPr lang="ru-RU" b="1" i="1" u="sng" dirty="0" smtClean="0"/>
              <a:t>Приехавших</a:t>
            </a:r>
            <a:r>
              <a:rPr lang="ru-RU" b="1" dirty="0" smtClean="0"/>
              <a:t> пригласили в гостиницу.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4. </a:t>
            </a:r>
            <a:r>
              <a:rPr lang="ru-RU" b="1" i="1" u="sng" dirty="0" smtClean="0"/>
              <a:t>Присутствующие</a:t>
            </a:r>
            <a:r>
              <a:rPr lang="ru-RU" b="1" dirty="0" smtClean="0"/>
              <a:t> на митинге горожане говорили о социальных проблемах.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7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(1)Одна из самых интригующих тайн Вселенной — то, как зарождались в галактиках звезды, возможно, разрешена.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500" b="1" dirty="0" smtClean="0"/>
              <a:t>1. Укажите правильную морфологическую характеристику слова ИНТРИГУЮЩИХ из первого (1) предложения текста.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1) действительное причастие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2) страдательное причастие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3) прилагательное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4) деепричастие совершенного </a:t>
            </a:r>
            <a:r>
              <a:rPr lang="ru-RU" b="1" dirty="0" smtClean="0"/>
              <a:t>вида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8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(1)Одна из самых интригующих тайн Вселенной — то, как зарождались в галактиках звезды, возможно, разрешена. (2)Астрономы впервые за все время наблюдений зафиксировали вращающийся диск, из которого могут сформироваться планеты. (3)Согласно гипотезе, эти объекты возникли в результате взрыва сверхновой звезды. (4)Открытие знаменательно тем, что диск обращается вокруг пульсара, или умершей звезды. (5)Он состоит из газа и космической пыли, из которой произошла Земля. (6)Исследование проводилось учеными с помощью инфракрасного телескопа. (7)Найденный диск, вращаясь вокруг молодого пульсара, который располагается в 100 тыс. световых лет от Земли, сияет матовым светом.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500" b="1" dirty="0" smtClean="0"/>
              <a:t>2. Укажите правильную морфологическую характеристику слова РАЗРЕШЕНА из первого (1) предложения текста: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1) глагол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2) краткое причастие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3) краткое прилагательное</a:t>
            </a:r>
            <a:endParaRPr lang="ru-RU" sz="4500" dirty="0" smtClean="0"/>
          </a:p>
          <a:p>
            <a:pPr>
              <a:buNone/>
            </a:pPr>
            <a:r>
              <a:rPr lang="ru-RU" sz="4500" b="1" dirty="0" smtClean="0"/>
              <a:t>4) деепричастие</a:t>
            </a:r>
            <a:endParaRPr lang="ru-RU" sz="45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9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(1)Одна из самых интригующих тайн Вселенной — то, как зарождались в галактиках звезды, возможно, разрешена. (2)Астрономы впервые за все время наблюдений зафиксировали вращающийся диск, из которого могут сформироваться планеты. (3)Согласно гипотезе, эти объекты возникли в результате взрыва сверхновой звезды. (4)Открытие знаменательно тем, что диск обращается вокруг пульсара, или умершей звезды. (5)Он состоит из газа и космической пыли, из которой произошла Земля. (6)Исследование проводилось учеными с помощью инфракрасного телескопа. (7)Найденный диск, вращаясь вокруг молодого пульсара, который располагается в 100 тыс. световых лет от Земли, сияет матовым светом.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3. Укажите правильную морфологическую характеристику слова ОДНА из первого (1) предложения текста: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местоимение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порядковое числительное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краткое прилагательное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количественное числительное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10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(1)Одна из самых интригующих тайн Вселенной — то, как зарождались в галактиках звезды, возможно, разрешена. (2)Астрономы впервые за все время наблюдений зафиксировали вращающийся диск, из которого могут сформироваться планеты. (3)Согласно гипотезе, эти объекты возникли в результате взрыва сверхновой звезды. (4)Открытие знаменательно тем, что диск обращается вокруг пульсара, или умершей звезды. (5)Он состоит из газа и космической пыли, из которой произошла Земля. (6)Исследование проводилось учеными с помощью инфракрасного телескопа. (7)Найденный диск, вращаясь вокруг молодого пульсара, который располагается в 100 тыс. световых лет от Земли, сияет матовым светом.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457200" indent="-457200">
              <a:buNone/>
            </a:pPr>
            <a:r>
              <a:rPr lang="ru-RU" sz="2400" b="1" dirty="0" smtClean="0"/>
              <a:t>4. Укажите правильную морфологическую характеристику слова САМЫХ из первого (1) предложения текста:</a:t>
            </a:r>
            <a:endParaRPr lang="ru-RU" sz="2400" dirty="0" smtClean="0"/>
          </a:p>
          <a:p>
            <a:pPr marL="457200" indent="-457200">
              <a:buNone/>
            </a:pPr>
            <a:r>
              <a:rPr lang="ru-RU" sz="2400" b="1" dirty="0" smtClean="0"/>
              <a:t>1) определительное местоимение</a:t>
            </a:r>
            <a:endParaRPr lang="ru-RU" sz="2400" dirty="0" smtClean="0"/>
          </a:p>
          <a:p>
            <a:pPr marL="457200" indent="-457200">
              <a:buNone/>
            </a:pPr>
            <a:r>
              <a:rPr lang="ru-RU" sz="2400" b="1" dirty="0" smtClean="0"/>
              <a:t>2) притяжательное местоимение</a:t>
            </a:r>
            <a:endParaRPr lang="ru-RU" sz="2400" dirty="0" smtClean="0"/>
          </a:p>
          <a:p>
            <a:pPr marL="457200" indent="-457200">
              <a:buNone/>
            </a:pPr>
            <a:r>
              <a:rPr lang="ru-RU" sz="2400" b="1" dirty="0" smtClean="0"/>
              <a:t>3) качественное прилагательное</a:t>
            </a:r>
            <a:endParaRPr lang="ru-RU" sz="2400" dirty="0" smtClean="0"/>
          </a:p>
          <a:p>
            <a:pPr marL="457200" indent="-457200">
              <a:buNone/>
            </a:pPr>
            <a:r>
              <a:rPr lang="ru-RU" sz="2400" b="1" dirty="0" smtClean="0"/>
              <a:t>4) причастие совершенного вида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11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(1)Одна из самых интригующих тайн Вселенной — то, как зарождались в галактиках звезды, возможно, разрешена. (2)Астрономы впервые за все время наблюдений зафиксировали вращающийся диск, из которого могут сформироваться планеты. (3)Согласно гипотезе, эти объекты возникли в результате взрыва сверхновой звезды. (4)Открытие знаменательно тем, что диск обращается вокруг пульсара, или умершей звезды. (5)Он состоит из газа и космической пыли, из которой произошла Земля. (6)Исследование проводилось учеными с помощью инфракрасного телескопа. (7)Найденный диск, вращаясь вокруг молодого пульсара, который располагается в 100 тыс. световых лет от Земли, сияет матовым светом.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5. Укажите правильную морфологическую характеристику слова ВПЕРВЫЕ из второго (2) предложения текста: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числительное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наречие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краткое причастие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деепричастие несовершенного вида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12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(1)Одна из самых интригующих тайн Вселенной — то, как зарождались в галактиках звезды, возможно, разрешена. (2)Астрономы впервые за все время наблюдений зафиксировали вращающийся диск, из которого могут сформироваться планеты. (3)Согласно гипотезе, эти объекты возникли в результате взрыва сверхновой звезды. (4)Открытие знаменательно тем, что диск обращается вокруг пульсара, или умершей звезды. (5)Он состоит из газа и космической пыли, из которой произошла Земля. (6)Исследование проводилось учеными с помощью инфракрасного телескопа. (7)Найденный диск, вращаясь вокруг молодого пульсара, который располагается в 100 тыс. световых лет от Земли, сияет матовым светом.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6. Укажите правильную морфологическую характеристику слова СОГЛАСНО из третьего (3) предложения текста: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наречие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краткое причастие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краткое прилагательное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предлог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Имя существительное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Вопросы: кто? что?</a:t>
            </a:r>
          </a:p>
          <a:p>
            <a:r>
              <a:rPr lang="ru-RU" b="1" dirty="0" smtClean="0"/>
              <a:t>Постоянные признаки: Одушевленное — неодушевленное, собственное — нарицательное, род, склонение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13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(1)Одна из самых интригующих тайн Вселенной — то, как зарождались в галактиках звезды, возможно, разрешена. (2)Астрономы впервые за все время наблюдений зафиксировали вращающийся диск, из которого могут сформироваться планеты. (3)Согласно гипотезе, эти объекты возникли в результате взрыва сверхновой звезды. (4)Открытие знаменательно тем, что диск обращается вокруг пульсара, или умершей звезды. (5)Он состоит из газа и космической пыли, из которой произошла Земля. (6)Исследование проводилось учеными с помощью инфракрасного телескопа. (7)Найденный диск, вращаясь вокруг молодого пульсара, который располагается в 100 тыс. световых лет от Земли, сияет матовым светом.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7. Укажите правильную морфологическую характеристику слова СВЕРХНОВОЙ из третьего (3) предложения текста: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действительное причастие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страдательное причастие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прилагательное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деепричастие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14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(1)Одна из самых интригующих тайн Вселенной — то, как зарождались в галактиках звезды, возможно, разрешена. (2)Астрономы впервые за все время наблюдений зафиксировали вращающийся диск, из которого могут сформироваться планеты. (3)Согласно гипотезе, эти объекты возникли в результате взрыва сверхновой звезды. (4)Открытие знаменательно тем, что диск обращается вокруг пульсара, или умершей звезды. (5)Он состоит из газа и космической пыли, из которой произошла Земля. (6)Исследование проводилось учеными с помощью инфракрасного телескопа. (7)Найденный диск, вращаясь вокруг молодого пульсара, который располагается в 100 тыс. световых лет от Земли, сияет матовым светом.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8. Укажите правильную морфологическую характеристику слова ЗНАМЕНАТЕЛЬНО из четвертого (4) предложения текста:</a:t>
            </a:r>
            <a:endParaRPr lang="ru-RU" dirty="0" smtClean="0"/>
          </a:p>
          <a:p>
            <a:r>
              <a:rPr lang="ru-RU" b="1" dirty="0" smtClean="0"/>
              <a:t>1) наречие</a:t>
            </a:r>
            <a:endParaRPr lang="ru-RU" dirty="0" smtClean="0"/>
          </a:p>
          <a:p>
            <a:r>
              <a:rPr lang="ru-RU" b="1" dirty="0" smtClean="0"/>
              <a:t>2) местоимение</a:t>
            </a:r>
            <a:endParaRPr lang="ru-RU" dirty="0" smtClean="0"/>
          </a:p>
          <a:p>
            <a:r>
              <a:rPr lang="ru-RU" b="1" dirty="0" smtClean="0"/>
              <a:t>3) краткое прилагательное</a:t>
            </a:r>
            <a:endParaRPr lang="ru-RU" dirty="0" smtClean="0"/>
          </a:p>
          <a:p>
            <a:r>
              <a:rPr lang="ru-RU" b="1" dirty="0" smtClean="0"/>
              <a:t>4) краткое причастие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15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(1)Одна из самых интригующих тайн Вселенной — то, как зарождались в галактиках звезды, возможно, разрешена. (2)Астрономы впервые за все время наблюдений зафиксировали вращающийся диск, из которого могут сформироваться планеты. (3)Согласно гипотезе, эти объекты возникли в результате взрыва сверхновой звезды. (4)Открытие знаменательно тем, что диск обращается вокруг пульсара, или умершей звезды. (5)Он состоит из газа и космической пыли, из которой произошла Земля. (6)Исследование проводилось учеными с помощью инфракрасного телескопа. (7)Найденный диск, вращаясь вокруг молодого пульсара, который располагается в 100 тыс. световых лет от Земли, сияет матовым светом.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9. Укажите правильную морфологическую характеристику слова ВОКРУГ из четвертого (4) предложения текста: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предлог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наречие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частица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деепричастие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</a:t>
            </a:r>
            <a:r>
              <a:rPr lang="ru-RU" b="1" dirty="0" smtClean="0">
                <a:solidFill>
                  <a:srgbClr val="FF0000"/>
                </a:solidFill>
              </a:rPr>
              <a:t>16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(1)Одна из самых интригующих тайн Вселенной — то, как зарождались в галактиках звезды, возможно, разрешена. (2)Астрономы впервые за все время наблюдений зафиксировали вращающийся диск, из которого могут сформироваться планеты. (3)Согласно гипотезе, эти объекты возникли в результате взрыва сверхновой звезды. (4)Открытие знаменательно тем, что диск обращается вокруг пульсара, или умершей звезды. (5)Он состоит из газа и космической пыли, из которой произошла Земля. (6)Исследование проводилось учеными с помощью инфракрасного телескопа. (7)Найденный диск, вращаясь вокруг молодого пульсара, который располагается в 100 тыс. световых лет от Земли, сияет матовым светом.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10. Укажите правильную морфологическую характеристику слова ВРАЩАЯСЬ из седьмого (7) предложения текста: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деепричастие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наречие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краткое причастие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страдательное причастие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</a:rPr>
              <a:t/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Задание 17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Из </a:t>
            </a:r>
            <a:r>
              <a:rPr lang="ru-RU" sz="2700" b="1" dirty="0" smtClean="0"/>
              <a:t>предложений 2–4 выпишите действительное причастие</a:t>
            </a:r>
            <a:r>
              <a:rPr lang="ru-RU" b="1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(2) Нет этого сочетания — и она может оказаться свободой самых </a:t>
            </a:r>
            <a:r>
              <a:rPr lang="ru-RU" b="1" dirty="0" err="1" smtClean="0"/>
              <a:t>античеловечных</a:t>
            </a:r>
            <a:r>
              <a:rPr lang="ru-RU" b="1" dirty="0" smtClean="0"/>
              <a:t>, противоречащих природе человека, проявлений, свободой умирания человека в человеке. (3)И это подтверждает опыт жизни Печорина, ибо, как ни ценны и не близки нам те истинные обретения, что есть в этом опыте, он не может быть истинным в своей цельности.</a:t>
            </a:r>
            <a:endParaRPr lang="ru-RU" dirty="0" smtClean="0"/>
          </a:p>
          <a:p>
            <a:r>
              <a:rPr lang="ru-RU" b="1" dirty="0" smtClean="0"/>
              <a:t>(4) Указать на эту неистинность, осудить индивидуализм Печорина как жизненную программу, как философию жизни не составляет уже для нас, сегодняшних людей, непосильной задачи.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>
                <a:solidFill>
                  <a:srgbClr val="FF0000"/>
                </a:solidFill>
              </a:rPr>
              <a:t>Задание </a:t>
            </a:r>
            <a:r>
              <a:rPr lang="ru-RU" sz="2700" b="1" dirty="0" smtClean="0">
                <a:solidFill>
                  <a:srgbClr val="FF0000"/>
                </a:solidFill>
              </a:rPr>
              <a:t>18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/>
              <a:t>Из </a:t>
            </a:r>
            <a:r>
              <a:rPr lang="ru-RU" sz="2700" b="1" dirty="0" smtClean="0"/>
              <a:t>предложений 1–4 выпишите определительное местоимение</a:t>
            </a:r>
            <a:r>
              <a:rPr lang="ru-RU" b="1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(1) Свобода человека становится высочайшей человеческой ценностью только на путях добра. (2) Нет этого сочетания — и она может оказаться свободой самых </a:t>
            </a:r>
            <a:r>
              <a:rPr lang="ru-RU" b="1" dirty="0" err="1" smtClean="0"/>
              <a:t>античеловечных</a:t>
            </a:r>
            <a:r>
              <a:rPr lang="ru-RU" b="1" dirty="0" smtClean="0"/>
              <a:t>, противоречащих природе человека, проявлений, свободой умирания человека в человеке. (3)И это подтверждает опыт жизни Печорина, ибо, как ни ценны и не близки нам те истинные обретения, что есть в этом опыте, он не может быть истинным в своей цельности.</a:t>
            </a:r>
            <a:endParaRPr lang="ru-RU" dirty="0" smtClean="0"/>
          </a:p>
          <a:p>
            <a:r>
              <a:rPr lang="ru-RU" b="1" dirty="0" smtClean="0"/>
              <a:t>(4) Указать на эту неистинность, осудить индивидуализм Печорина как жизненную программу, как философию жизни не составляет уже для нас, сегодняшних людей, непосильной задачи.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>
                <a:solidFill>
                  <a:srgbClr val="FF0000"/>
                </a:solidFill>
              </a:rPr>
              <a:t>Задание </a:t>
            </a:r>
            <a:r>
              <a:rPr lang="ru-RU" sz="2700" b="1" dirty="0" smtClean="0">
                <a:solidFill>
                  <a:srgbClr val="FF0000"/>
                </a:solidFill>
              </a:rPr>
              <a:t>19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/>
              <a:t>Из </a:t>
            </a:r>
            <a:r>
              <a:rPr lang="ru-RU" sz="2700" b="1" dirty="0" smtClean="0"/>
              <a:t>предложений 1–4 выпишите притяжательное местоимение</a:t>
            </a:r>
            <a:r>
              <a:rPr lang="ru-RU" b="1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(1) Свобода человека становится высочайшей человеческой ценностью только на путях добра. (2) Нет этого сочетания — и она может оказаться свободой самых </a:t>
            </a:r>
            <a:r>
              <a:rPr lang="ru-RU" b="1" dirty="0" err="1" smtClean="0"/>
              <a:t>античеловечных</a:t>
            </a:r>
            <a:r>
              <a:rPr lang="ru-RU" b="1" dirty="0" smtClean="0"/>
              <a:t>, противоречащих природе человека, проявлений, свободой умирания человека в человеке. (3)И это подтверждает опыт жизни Печорина, ибо, как ни ценны и не близки нам те истинные обретения, что есть в этом опыте, он не может быть истинным в своей цельности.</a:t>
            </a:r>
            <a:endParaRPr lang="ru-RU" dirty="0" smtClean="0"/>
          </a:p>
          <a:p>
            <a:r>
              <a:rPr lang="ru-RU" b="1" dirty="0" smtClean="0"/>
              <a:t>(4) Указать на эту неистинность, осудить индивидуализм Печорина как жизненную программу, как философию жизни не составляет уже для нас, сегодняшних людей, непосильной задачи.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Задание </a:t>
            </a:r>
            <a:r>
              <a:rPr lang="ru-RU" sz="3600" b="1" dirty="0" smtClean="0">
                <a:solidFill>
                  <a:srgbClr val="FF0000"/>
                </a:solidFill>
              </a:rPr>
              <a:t>20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/>
              <a:t>Из </a:t>
            </a:r>
            <a:r>
              <a:rPr lang="ru-RU" sz="3600" b="1" dirty="0" smtClean="0"/>
              <a:t>предложений 5–7 выпишите относительное местоимение</a:t>
            </a:r>
            <a:r>
              <a:rPr lang="ru-RU" b="1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(5) Но в этом преимущество именно нашего времени, а наше время открывает перед нами эти возможности лишь потому, что вобрало в себя опыт, выстраданный предыдущими поколениями, — в том числе и поколением Печорина. (6) Да, всё-таки самому Печорину сбросить с себя вериги своего индивидуализма не удалось, хотя опыт этого индивидуализма наталкивал его на истины, живое переживание которых несло в себе реальное отрицание индивидуализма…</a:t>
            </a:r>
            <a:endParaRPr lang="ru-RU" dirty="0" smtClean="0"/>
          </a:p>
          <a:p>
            <a:r>
              <a:rPr lang="ru-RU" b="1" dirty="0" smtClean="0"/>
              <a:t>(7) Каждый шаг Печорина — словно издевательская насмешка судьбы, словно камень, положенный в протянутую руку.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>
                <a:solidFill>
                  <a:srgbClr val="FF0000"/>
                </a:solidFill>
              </a:rPr>
              <a:t>Задание </a:t>
            </a:r>
            <a:r>
              <a:rPr lang="ru-RU" sz="3100" b="1" dirty="0" smtClean="0">
                <a:solidFill>
                  <a:srgbClr val="FF0000"/>
                </a:solidFill>
              </a:rPr>
              <a:t>21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/>
              <a:t>Из </a:t>
            </a:r>
            <a:r>
              <a:rPr lang="ru-RU" sz="3100" b="1" dirty="0" smtClean="0"/>
              <a:t>предложений 11–12 выпишите частицу (-</a:t>
            </a:r>
            <a:r>
              <a:rPr lang="ru-RU" sz="3100" b="1" dirty="0" err="1" smtClean="0"/>
              <a:t>ы</a:t>
            </a:r>
            <a:r>
              <a:rPr lang="ru-RU" sz="3100" b="1" dirty="0" smtClean="0"/>
              <a:t>).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(11) Он рассказал нам о том, что только на этом пути свобода воли, самостоятельность решений, обретённая человеком, осознавшим свою суверенность, раскрывает свою цену и может надеяться стать наконец-то сосудом действительной истины. (12) Так же, как и трезвость мысли, реалистичность взгляда на мир, глубинное знание человеческого сердца.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>
                <a:solidFill>
                  <a:srgbClr val="FF0000"/>
                </a:solidFill>
              </a:rPr>
              <a:t>Задание </a:t>
            </a:r>
            <a:r>
              <a:rPr lang="ru-RU" sz="2700" b="1" dirty="0" smtClean="0">
                <a:solidFill>
                  <a:srgbClr val="FF0000"/>
                </a:solidFill>
              </a:rPr>
              <a:t>22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/>
              <a:t>Из </a:t>
            </a:r>
            <a:r>
              <a:rPr lang="ru-RU" sz="2700" b="1" dirty="0" smtClean="0"/>
              <a:t>предложений 9–12 выпишите количественное числительное.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(9) Историей жизни Печорина Лермонтов доступно рассказал читающим о том, что путь индивидуализма противоречит живой природе человека, с её действительными запросами. (10) Он, одним из первых в русской литературе поднявший эту тему, которая стала потом существеннейшей для всего ХIХ века, показал нам, что подлинные и высшие радости, подлинную полноту жизни живая человеческая душа начинает обретать лишь там, где связь между людьми строится по законам любви, добра, благородства, справедливости. (11) Он рассказал нам о том, что только на этом пути свобода воли, самостоятельность решений, обретённая человеком, осознавшим свою суверенность, раскрывает свою цену и может надеяться стать наконец-то сосудом действительной истины. (12) Так же, как и трезвость мысли, реалистичность взгляда на мир, глубинное знание человеческого сердца.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Имя прилагательное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Вопросы: какая? какое? какие?, чей? чья? чьё? чьи?</a:t>
            </a:r>
            <a:endParaRPr lang="ru-RU" dirty="0" smtClean="0"/>
          </a:p>
          <a:p>
            <a:r>
              <a:rPr lang="ru-RU" b="1" dirty="0" smtClean="0"/>
              <a:t>Если краткая форма — каков? какова? каково? каковы?</a:t>
            </a:r>
          </a:p>
          <a:p>
            <a:r>
              <a:rPr lang="ru-RU" b="1" dirty="0" smtClean="0"/>
              <a:t>Качественное имеет формы сравнения; краткую форму; сочетается со словом «очень».</a:t>
            </a:r>
            <a:endParaRPr lang="ru-RU" dirty="0" smtClean="0"/>
          </a:p>
          <a:p>
            <a:r>
              <a:rPr lang="ru-RU" b="1" dirty="0" smtClean="0"/>
              <a:t>Притяжательное отвечает на вопросы чей? чья? чьё? чьи?; все остальные — относительные.</a:t>
            </a:r>
            <a:endParaRPr lang="ru-RU" dirty="0" smtClean="0"/>
          </a:p>
          <a:p>
            <a:r>
              <a:rPr lang="ru-RU" b="1" dirty="0" smtClean="0"/>
              <a:t>Степени сравнения</a:t>
            </a:r>
            <a:endParaRPr lang="ru-RU" dirty="0" smtClean="0"/>
          </a:p>
          <a:p>
            <a:r>
              <a:rPr lang="ru-RU" b="1" dirty="0" smtClean="0"/>
              <a:t>Простая сравнительная  - суффикс -ее-</a:t>
            </a:r>
          </a:p>
          <a:p>
            <a:r>
              <a:rPr lang="ru-RU" b="1" dirty="0" smtClean="0"/>
              <a:t>Составная сравнительная Слова более (менее) + н.ф. прилагательного</a:t>
            </a:r>
            <a:endParaRPr lang="ru-RU" dirty="0" smtClean="0"/>
          </a:p>
          <a:p>
            <a:r>
              <a:rPr lang="ru-RU" b="1" dirty="0" smtClean="0"/>
              <a:t>Простая превосходная - суффикс -</a:t>
            </a:r>
            <a:r>
              <a:rPr lang="ru-RU" b="1" dirty="0" err="1" smtClean="0"/>
              <a:t>ейш</a:t>
            </a:r>
            <a:r>
              <a:rPr lang="ru-RU" b="1" dirty="0" smtClean="0"/>
              <a:t>-</a:t>
            </a:r>
          </a:p>
          <a:p>
            <a:r>
              <a:rPr lang="ru-RU" b="1" dirty="0" smtClean="0"/>
              <a:t>Составная превосходная - Слова самый, </a:t>
            </a:r>
            <a:r>
              <a:rPr lang="ru-RU" b="1" dirty="0" err="1" smtClean="0"/>
              <a:t>наиболее+н.ф</a:t>
            </a:r>
            <a:r>
              <a:rPr lang="ru-RU" b="1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прилагательного; слово всех + простая сравнит. степень </a:t>
            </a:r>
            <a:r>
              <a:rPr lang="ru-RU" b="1" dirty="0" err="1" smtClean="0"/>
              <a:t>прилаг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400" b="1" dirty="0" smtClean="0">
                <a:solidFill>
                  <a:srgbClr val="FF0000"/>
                </a:solidFill>
              </a:rPr>
              <a:t>Задание </a:t>
            </a:r>
            <a:r>
              <a:rPr lang="ru-RU" sz="2400" b="1" dirty="0" smtClean="0">
                <a:solidFill>
                  <a:srgbClr val="FF0000"/>
                </a:solidFill>
              </a:rPr>
              <a:t>23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/>
              <a:t>Среди </a:t>
            </a:r>
            <a:r>
              <a:rPr lang="ru-RU" sz="2400" b="1" dirty="0" smtClean="0"/>
              <a:t>предложений 11–13 укажите предложение, в котором есть производный предлог.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11) Он рассказал нам о том, что только на этом пути свобода воли, самостоятельность решений, обретённая человеком, осознавшим свою суверенность, раскрывает свою цену и может надеяться стать наконец-то сосудом действительной истины. (12) Так же, как и трезвость мысли, реалистичность взгляда на мир, глубинное знание человеческого сердца. (13) Благодаря Лермонтову, мы лучше стали понимать самих себя, вглядываясь в собственную душу.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>
                <a:solidFill>
                  <a:srgbClr val="FF0000"/>
                </a:solidFill>
              </a:rPr>
              <a:t>Задание </a:t>
            </a:r>
            <a:r>
              <a:rPr lang="ru-RU" sz="2700" b="1" dirty="0" smtClean="0">
                <a:solidFill>
                  <a:srgbClr val="FF0000"/>
                </a:solidFill>
              </a:rPr>
              <a:t>24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/>
              <a:t>Из </a:t>
            </a:r>
            <a:r>
              <a:rPr lang="ru-RU" sz="2700" b="1" dirty="0" smtClean="0"/>
              <a:t>предложений 10–13 выпишите наречие в сравнительной степени. 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(10) Он, одним из первых в русской литературе поднявший эту тему, которая стала потом существеннейшей для всего ХIХ века, показал нам, что подлинные и высшие радости, подлинную полноту жизни живая человеческая душа начинает обретать лишь там, где связь между людьми строится по законам любви, добра, благородства, справедливости. (11) Он рассказал нам о том, что только на этом пути свобода воли, самостоятельность решений, обретённая человеком, осознавшим свою суверенность, раскрывает свою цену и может надеяться стать наконец-то сосудом действительной истины. (12) Так же, как и трезвость мысли, реалистичность взгляда на мир, глубинное знание человеческого сердца. (13) Благодаря Лермонтову, мы лучше стали понимать самих себя, вглядываясь в собственную душу.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>
                <a:solidFill>
                  <a:srgbClr val="FF0000"/>
                </a:solidFill>
              </a:rPr>
              <a:t>Задание </a:t>
            </a:r>
            <a:r>
              <a:rPr lang="ru-RU" sz="2700" b="1" dirty="0" smtClean="0">
                <a:solidFill>
                  <a:srgbClr val="FF0000"/>
                </a:solidFill>
              </a:rPr>
              <a:t>25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/>
              <a:t>Из </a:t>
            </a:r>
            <a:r>
              <a:rPr lang="ru-RU" sz="2700" b="1" dirty="0" smtClean="0"/>
              <a:t>предложений 10–13 выпишите деепричастие.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(10) Он, одним из первых в русской литературе поднявший эту тему, которая стала потом существеннейшей для всего ХIХ века, показал нам, что подлинные и высшие радости, подлинную полноту жизни живая человеческая душа начинает обретать лишь там, где связь между людьми строится по законам любви, добра, благородства, справедливости. (11) Он рассказал нам о том, что только на этом пути свобода воли, самостоятельность решений, обретённая человеком, осознавшим свою суверенность, раскрывает свою цену и может надеяться стать наконец-то сосудом действительной истины. (12) Так же, как и трезвость мысли, реалистичность взгляда на мир, глубинное знание человеческого сердца. (13) Благодаря Лермонтову, мы лучше стали понимать самих себя, вглядываясь в собственную душу.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smtClean="0">
                <a:solidFill>
                  <a:srgbClr val="FF0000"/>
                </a:solidFill>
              </a:rPr>
              <a:t>Задание </a:t>
            </a:r>
            <a:r>
              <a:rPr lang="ru-RU" sz="3100" b="1" smtClean="0">
                <a:solidFill>
                  <a:srgbClr val="FF0000"/>
                </a:solidFill>
              </a:rPr>
              <a:t>26</a:t>
            </a:r>
            <a:r>
              <a:rPr lang="ru-RU" sz="3100" b="1" dirty="0" smtClean="0"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/>
              <a:t>Какой </a:t>
            </a:r>
            <a:r>
              <a:rPr lang="ru-RU" sz="3100" b="1" dirty="0" smtClean="0"/>
              <a:t>частью речи является слово ОБРЕТЕННАЯ (предложение 11)?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(11) Он рассказал нам о том, что только на этом пути свобода воли, самостоятельность решений, обретённая человеком, осознавшим свою суверенность, раскрывает свою цену и может надеяться стать наконец-то сосудом действительной истины.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Числительное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Вопросы: сколько? который (по счету)?</a:t>
            </a:r>
          </a:p>
          <a:p>
            <a:r>
              <a:rPr lang="ru-RU" b="1" dirty="0" smtClean="0"/>
              <a:t>Виды по составу: Простое, составное, сложное, </a:t>
            </a:r>
          </a:p>
          <a:p>
            <a:r>
              <a:rPr lang="ru-RU" b="1" dirty="0" smtClean="0"/>
              <a:t>Разряды по значению: количественное, порядковое, собирательное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Глагол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Вопросы: что делать? что сделать?</a:t>
            </a:r>
          </a:p>
          <a:p>
            <a:r>
              <a:rPr lang="ru-RU" b="1" dirty="0" smtClean="0"/>
              <a:t>Вид (совершенный — что сделать?, несов. — что делать? Купить — варить</a:t>
            </a:r>
            <a:endParaRPr lang="ru-RU" dirty="0" smtClean="0"/>
          </a:p>
          <a:p>
            <a:r>
              <a:rPr lang="ru-RU" b="1" dirty="0" smtClean="0"/>
              <a:t>Переходность (глагол + сущ. в в.п. кого? что? — переходный: любить (кого? что?) маму, книги; ждать (кого? что?) друга, письмо; остальные глаголы — </a:t>
            </a:r>
            <a:r>
              <a:rPr lang="ru-RU" b="1" dirty="0" err="1" smtClean="0"/>
              <a:t>неперех</a:t>
            </a:r>
            <a:r>
              <a:rPr lang="ru-RU" b="1" dirty="0" smtClean="0"/>
              <a:t>.; </a:t>
            </a:r>
          </a:p>
          <a:p>
            <a:r>
              <a:rPr lang="ru-RU" b="1" dirty="0" smtClean="0"/>
              <a:t>спряжение (1-е или 2-е),</a:t>
            </a:r>
            <a:endParaRPr lang="ru-RU" dirty="0" smtClean="0"/>
          </a:p>
          <a:p>
            <a:r>
              <a:rPr lang="ru-RU" b="1" dirty="0" smtClean="0"/>
              <a:t>возвратность (наличие или отсутствие постфикса -</a:t>
            </a:r>
            <a:r>
              <a:rPr lang="ru-RU" b="1" dirty="0" err="1" smtClean="0"/>
              <a:t>ся</a:t>
            </a:r>
            <a:r>
              <a:rPr lang="ru-RU" b="1" dirty="0" smtClean="0"/>
              <a:t>: умываться — </a:t>
            </a:r>
            <a:r>
              <a:rPr lang="ru-RU" b="1" dirty="0" err="1" smtClean="0"/>
              <a:t>возвр</a:t>
            </a:r>
            <a:r>
              <a:rPr lang="ru-RU" b="1" dirty="0" smtClean="0"/>
              <a:t>.; решать — </a:t>
            </a:r>
            <a:r>
              <a:rPr lang="ru-RU" b="1" dirty="0" err="1" smtClean="0"/>
              <a:t>невозвр</a:t>
            </a:r>
            <a:r>
              <a:rPr lang="ru-RU" b="1" dirty="0" smtClean="0"/>
              <a:t>.)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Причастие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Вопросы: </a:t>
            </a:r>
            <a:r>
              <a:rPr lang="ru-RU" b="1" dirty="0" err="1" smtClean="0"/>
              <a:t>какой?-ая</a:t>
            </a:r>
            <a:r>
              <a:rPr lang="ru-RU" b="1" dirty="0" smtClean="0"/>
              <a:t>? -</a:t>
            </a:r>
            <a:r>
              <a:rPr lang="ru-RU" b="1" dirty="0" err="1" smtClean="0"/>
              <a:t>ое</a:t>
            </a:r>
            <a:r>
              <a:rPr lang="ru-RU" b="1" dirty="0" smtClean="0"/>
              <a:t>? -</a:t>
            </a:r>
            <a:r>
              <a:rPr lang="ru-RU" b="1" dirty="0" err="1" smtClean="0"/>
              <a:t>ие</a:t>
            </a:r>
            <a:r>
              <a:rPr lang="ru-RU" b="1" dirty="0" smtClean="0"/>
              <a:t>?;  если краткая форма — </a:t>
            </a:r>
            <a:r>
              <a:rPr lang="ru-RU" b="1" dirty="0" err="1" smtClean="0"/>
              <a:t>каков?-а?-о?-ы</a:t>
            </a:r>
            <a:r>
              <a:rPr lang="ru-RU" b="1" dirty="0" smtClean="0"/>
              <a:t>?</a:t>
            </a:r>
          </a:p>
          <a:p>
            <a:r>
              <a:rPr lang="ru-RU" b="1" dirty="0" smtClean="0"/>
              <a:t>Действительное:</a:t>
            </a:r>
            <a:endParaRPr lang="ru-RU" dirty="0" smtClean="0"/>
          </a:p>
          <a:p>
            <a:r>
              <a:rPr lang="ru-RU" b="1" dirty="0" smtClean="0"/>
              <a:t>-</a:t>
            </a:r>
            <a:r>
              <a:rPr lang="ru-RU" b="1" dirty="0" err="1" smtClean="0"/>
              <a:t>ущ</a:t>
            </a:r>
            <a:r>
              <a:rPr lang="ru-RU" b="1" dirty="0" smtClean="0"/>
              <a:t>-(-</a:t>
            </a:r>
            <a:r>
              <a:rPr lang="ru-RU" b="1" dirty="0" err="1" smtClean="0"/>
              <a:t>ющ</a:t>
            </a:r>
            <a:r>
              <a:rPr lang="ru-RU" b="1" dirty="0" smtClean="0"/>
              <a:t>-), -</a:t>
            </a:r>
            <a:r>
              <a:rPr lang="ru-RU" b="1" dirty="0" err="1" smtClean="0"/>
              <a:t>ащ</a:t>
            </a:r>
            <a:r>
              <a:rPr lang="ru-RU" b="1" dirty="0" smtClean="0"/>
              <a:t>- ( -</a:t>
            </a:r>
            <a:r>
              <a:rPr lang="ru-RU" b="1" dirty="0" err="1" smtClean="0"/>
              <a:t>ящ</a:t>
            </a:r>
            <a:r>
              <a:rPr lang="ru-RU" b="1" dirty="0" smtClean="0"/>
              <a:t>-) - настоящего времени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вш</a:t>
            </a:r>
            <a:r>
              <a:rPr lang="ru-RU" b="1" dirty="0" smtClean="0"/>
              <a:t>-, -</a:t>
            </a:r>
            <a:r>
              <a:rPr lang="ru-RU" b="1" dirty="0" err="1" smtClean="0"/>
              <a:t>ш</a:t>
            </a:r>
            <a:r>
              <a:rPr lang="ru-RU" b="1" dirty="0" smtClean="0"/>
              <a:t>- прошедшего времени</a:t>
            </a:r>
            <a:endParaRPr lang="ru-RU" dirty="0" smtClean="0"/>
          </a:p>
          <a:p>
            <a:r>
              <a:rPr lang="ru-RU" b="1" dirty="0" smtClean="0"/>
              <a:t>Страдательное (имеет полную и краткую форму):</a:t>
            </a:r>
            <a:endParaRPr lang="ru-RU" dirty="0" smtClean="0"/>
          </a:p>
          <a:p>
            <a:r>
              <a:rPr lang="ru-RU" b="1" dirty="0" smtClean="0"/>
              <a:t>-ем- (-</a:t>
            </a:r>
            <a:r>
              <a:rPr lang="ru-RU" b="1" dirty="0" err="1" smtClean="0"/>
              <a:t>ом</a:t>
            </a:r>
            <a:r>
              <a:rPr lang="ru-RU" b="1" dirty="0" smtClean="0"/>
              <a:t>-), -им- настоящего времени</a:t>
            </a:r>
          </a:p>
          <a:p>
            <a:r>
              <a:rPr lang="ru-RU" b="1" dirty="0" smtClean="0"/>
              <a:t>-</a:t>
            </a:r>
            <a:r>
              <a:rPr lang="ru-RU" b="1" dirty="0" err="1" smtClean="0"/>
              <a:t>нн</a:t>
            </a:r>
            <a:r>
              <a:rPr lang="ru-RU" b="1" dirty="0" smtClean="0"/>
              <a:t>-, -</a:t>
            </a:r>
            <a:r>
              <a:rPr lang="ru-RU" b="1" dirty="0" err="1" smtClean="0"/>
              <a:t>енн</a:t>
            </a:r>
            <a:r>
              <a:rPr lang="ru-RU" b="1" dirty="0" smtClean="0"/>
              <a:t>-, -т- прошедшего времени</a:t>
            </a:r>
            <a:endParaRPr lang="ru-RU" dirty="0" smtClean="0"/>
          </a:p>
          <a:p>
            <a:r>
              <a:rPr lang="ru-RU" b="1" dirty="0" smtClean="0"/>
              <a:t>Время и вид — как у глагола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Деепричастие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Вопросы: что делая? что сделав?</a:t>
            </a:r>
          </a:p>
          <a:p>
            <a:r>
              <a:rPr lang="ru-RU" b="1" dirty="0" smtClean="0"/>
              <a:t>суффиксы несов. Вида - -а- (-я-)</a:t>
            </a:r>
          </a:p>
          <a:p>
            <a:r>
              <a:rPr lang="ru-RU" b="1" dirty="0" smtClean="0"/>
              <a:t>суффиксы сов. Вида -вши-, -</a:t>
            </a:r>
            <a:r>
              <a:rPr lang="ru-RU" b="1" dirty="0" err="1" smtClean="0"/>
              <a:t>ши</a:t>
            </a:r>
            <a:r>
              <a:rPr lang="ru-RU" b="1" dirty="0" smtClean="0"/>
              <a:t>, -в-, </a:t>
            </a:r>
            <a:endParaRPr lang="ru-RU" dirty="0" smtClean="0"/>
          </a:p>
          <a:p>
            <a:r>
              <a:rPr lang="ru-RU" b="1" dirty="0" smtClean="0"/>
              <a:t>Переходность, возвратность — как у глагола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Наречие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Вопросы: где? как? куда? зачем? и т.п.</a:t>
            </a:r>
          </a:p>
          <a:p>
            <a:r>
              <a:rPr lang="ru-RU" b="1" dirty="0" smtClean="0"/>
              <a:t>Степени сравнения</a:t>
            </a:r>
            <a:endParaRPr lang="ru-RU" dirty="0" smtClean="0"/>
          </a:p>
          <a:p>
            <a:r>
              <a:rPr lang="ru-RU" b="1" dirty="0" smtClean="0"/>
              <a:t>сравнительная</a:t>
            </a:r>
            <a:endParaRPr lang="ru-RU" dirty="0" smtClean="0"/>
          </a:p>
          <a:p>
            <a:r>
              <a:rPr lang="ru-RU" b="1" dirty="0" smtClean="0"/>
              <a:t>простая форма образуется с помощью суффиксов -ее-(-ей-), -е-, -</a:t>
            </a:r>
            <a:r>
              <a:rPr lang="ru-RU" b="1" dirty="0" err="1" smtClean="0"/>
              <a:t>ше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составная — наречие + слова более, менее</a:t>
            </a:r>
            <a:endParaRPr lang="ru-RU" dirty="0" smtClean="0"/>
          </a:p>
          <a:p>
            <a:r>
              <a:rPr lang="ru-RU" b="1" smtClean="0"/>
              <a:t>Превосходная сравнительная </a:t>
            </a:r>
            <a:r>
              <a:rPr lang="ru-RU" b="1" dirty="0" smtClean="0"/>
              <a:t>степень </a:t>
            </a:r>
            <a:r>
              <a:rPr lang="ru-RU" b="1" dirty="0" err="1" smtClean="0"/>
              <a:t>наречия+местоимение</a:t>
            </a:r>
            <a:r>
              <a:rPr lang="ru-RU" b="1" dirty="0" smtClean="0"/>
              <a:t> всех(нежнее всех)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4017</Words>
  <PresentationFormat>Экран (4:3)</PresentationFormat>
  <Paragraphs>227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Тема Office</vt:lpstr>
      <vt:lpstr>Задание А10, В2 </vt:lpstr>
      <vt:lpstr>Задание: Укажите правильную морфологическую характеристику слова (указано) из предложения (указано) текста. </vt:lpstr>
      <vt:lpstr>Имя существительное</vt:lpstr>
      <vt:lpstr>Имя прилагательное</vt:lpstr>
      <vt:lpstr>Числительное</vt:lpstr>
      <vt:lpstr>Глагол</vt:lpstr>
      <vt:lpstr>Причастие</vt:lpstr>
      <vt:lpstr>Деепричастие</vt:lpstr>
      <vt:lpstr>Наречие</vt:lpstr>
      <vt:lpstr>Местоимения</vt:lpstr>
      <vt:lpstr>Местоимения</vt:lpstr>
      <vt:lpstr>Местоимения</vt:lpstr>
      <vt:lpstr>Предлог</vt:lpstr>
      <vt:lpstr>Союз</vt:lpstr>
      <vt:lpstr>Частица</vt:lpstr>
      <vt:lpstr>Как правильно определить часть речи? </vt:lpstr>
      <vt:lpstr>Задание 1</vt:lpstr>
      <vt:lpstr>Задание 2</vt:lpstr>
      <vt:lpstr>Задание 3</vt:lpstr>
      <vt:lpstr>Задание 4</vt:lpstr>
      <vt:lpstr>Задание 5</vt:lpstr>
      <vt:lpstr>Отличие отглагольных прилагательных от причастий </vt:lpstr>
      <vt:lpstr>Задание 6</vt:lpstr>
      <vt:lpstr>Задание 7</vt:lpstr>
      <vt:lpstr>Задание 8</vt:lpstr>
      <vt:lpstr>Задание 9</vt:lpstr>
      <vt:lpstr>Задание 10</vt:lpstr>
      <vt:lpstr>Задание 11</vt:lpstr>
      <vt:lpstr>Задание 12</vt:lpstr>
      <vt:lpstr>Задание 13</vt:lpstr>
      <vt:lpstr>Задание 14</vt:lpstr>
      <vt:lpstr>Задание 15</vt:lpstr>
      <vt:lpstr>Задание 16</vt:lpstr>
      <vt:lpstr> Задание 17 Из предложений 2–4 выпишите действительное причастие.  </vt:lpstr>
      <vt:lpstr> Задание 18 Из предложений 1–4 выпишите определительное местоимение.  </vt:lpstr>
      <vt:lpstr> Задание 19 Из предложений 1–4 выпишите притяжательное местоимение.  </vt:lpstr>
      <vt:lpstr> Задание 20 Из предложений 5–7 выпишите относительное местоимение.  </vt:lpstr>
      <vt:lpstr> Задание 21 Из предложений 11–12 выпишите частицу (-ы).  </vt:lpstr>
      <vt:lpstr> Задание 22 Из предложений 9–12 выпишите количественное числительное.  </vt:lpstr>
      <vt:lpstr> Задание 23 Среди предложений 11–13 укажите предложение, в котором есть производный предлог.  </vt:lpstr>
      <vt:lpstr> Задание 24 Из предложений 10–13 выпишите наречие в сравнительной степени.  </vt:lpstr>
      <vt:lpstr> Задание 25 Из предложений 10–13 выпишите деепричастие.  </vt:lpstr>
      <vt:lpstr> Задание 26 Какой частью речи является слово ОБРЕТЕННАЯ (предложение 11)?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Инна</dc:creator>
  <cp:lastModifiedBy>Учитель</cp:lastModifiedBy>
  <cp:revision>25</cp:revision>
  <dcterms:created xsi:type="dcterms:W3CDTF">2009-10-06T17:52:45Z</dcterms:created>
  <dcterms:modified xsi:type="dcterms:W3CDTF">2012-04-07T09:08:34Z</dcterms:modified>
</cp:coreProperties>
</file>